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4" r:id="rId4"/>
    <p:sldId id="269" r:id="rId5"/>
    <p:sldId id="262" r:id="rId6"/>
    <p:sldId id="263" r:id="rId7"/>
    <p:sldId id="260" r:id="rId8"/>
    <p:sldId id="272" r:id="rId9"/>
    <p:sldId id="257" r:id="rId10"/>
    <p:sldId id="270" r:id="rId11"/>
    <p:sldId id="258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3680-2719-40FD-89BF-575E880C44F4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62428-46C6-4194-B618-E2E2E1A1B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58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62428-46C6-4194-B618-E2E2E1A1BA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87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Интеграция</a:t>
            </a:r>
            <a:r>
              <a:rPr lang="ru-RU" baseline="0" dirty="0" smtClean="0"/>
              <a:t> труда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62428-46C6-4194-B618-E2E2E1A1BA0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21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62428-46C6-4194-B618-E2E2E1A1BA0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1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Труд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62428-46C6-4194-B618-E2E2E1A1BA0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9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Труд в природе: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62428-46C6-4194-B618-E2E2E1A1BA0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31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Посильная</a:t>
            </a:r>
            <a:r>
              <a:rPr lang="ru-RU" baseline="0" dirty="0" smtClean="0"/>
              <a:t> помощь взрослому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62428-46C6-4194-B618-E2E2E1A1BA0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749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Самообслуживание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62428-46C6-4194-B618-E2E2E1A1BA0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5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Игровые ситуации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62428-46C6-4194-B618-E2E2E1A1BA0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949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aseline="0" dirty="0" smtClean="0"/>
              <a:t> Психофизиологические особенности: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62428-46C6-4194-B618-E2E2E1A1BA0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0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3. </a:t>
            </a:r>
            <a:r>
              <a:rPr lang="ru-RU" dirty="0" err="1" smtClean="0"/>
              <a:t>Гиперопека</a:t>
            </a:r>
            <a:r>
              <a:rPr lang="ru-RU" dirty="0" smtClean="0"/>
              <a:t> родителей: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62428-46C6-4194-B618-E2E2E1A1BA0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83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itchFamily="34" charset="0"/>
              <a:buChar char="•"/>
            </a:pPr>
            <a:r>
              <a:rPr lang="ru-RU" dirty="0" smtClean="0"/>
              <a:t>Использование</a:t>
            </a:r>
            <a:r>
              <a:rPr lang="ru-RU" baseline="0" dirty="0" smtClean="0"/>
              <a:t> ИКТ: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62428-46C6-4194-B618-E2E2E1A1BA0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7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F5-4A9C-44AB-B8F1-476F83C1E237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715-2E86-4ECC-936C-496EC020D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6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F5-4A9C-44AB-B8F1-476F83C1E237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715-2E86-4ECC-936C-496EC020D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6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F5-4A9C-44AB-B8F1-476F83C1E237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715-2E86-4ECC-936C-496EC020D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21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F5-4A9C-44AB-B8F1-476F83C1E237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715-2E86-4ECC-936C-496EC020D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3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F5-4A9C-44AB-B8F1-476F83C1E237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715-2E86-4ECC-936C-496EC020D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6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F5-4A9C-44AB-B8F1-476F83C1E237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715-2E86-4ECC-936C-496EC020D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6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F5-4A9C-44AB-B8F1-476F83C1E237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715-2E86-4ECC-936C-496EC020D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F5-4A9C-44AB-B8F1-476F83C1E237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715-2E86-4ECC-936C-496EC020D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9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F5-4A9C-44AB-B8F1-476F83C1E237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715-2E86-4ECC-936C-496EC020D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8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F5-4A9C-44AB-B8F1-476F83C1E237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715-2E86-4ECC-936C-496EC020D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9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F5-4A9C-44AB-B8F1-476F83C1E237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715-2E86-4ECC-936C-496EC020D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65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68AF5-4A9C-44AB-B8F1-476F83C1E237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D5715-2E86-4ECC-936C-496EC020D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7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Муниципальное дошкольное образовательное учреждение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«Детский сад № 201 </a:t>
            </a:r>
            <a:r>
              <a:rPr lang="ru-RU" sz="2000" b="1" dirty="0" err="1" smtClean="0">
                <a:solidFill>
                  <a:srgbClr val="7030A0"/>
                </a:solidFill>
              </a:rPr>
              <a:t>Тракторозаводского</a:t>
            </a:r>
            <a:r>
              <a:rPr lang="ru-RU" sz="2000" b="1" dirty="0" smtClean="0">
                <a:solidFill>
                  <a:srgbClr val="7030A0"/>
                </a:solidFill>
              </a:rPr>
              <a:t> района города Волгограда»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9265" y="6165304"/>
            <a:ext cx="1906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Волгоград</a:t>
            </a:r>
            <a:r>
              <a:rPr lang="ru-RU" sz="2000" b="1" baseline="0" dirty="0" smtClean="0"/>
              <a:t> 2026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19355" y="3573016"/>
            <a:ext cx="21291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Подготовила: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err="1" smtClean="0">
                <a:solidFill>
                  <a:srgbClr val="002060"/>
                </a:solidFill>
              </a:rPr>
              <a:t>Галичкина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Анастасия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Николаевна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7101" y="184482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«Труд</a:t>
            </a:r>
            <a:r>
              <a:rPr lang="ru-RU" sz="3200" b="1" i="1" baseline="0" dirty="0" smtClean="0">
                <a:solidFill>
                  <a:srgbClr val="C00000"/>
                </a:solidFill>
              </a:rPr>
              <a:t> как радость открытия: опыт интеграции в первой младшей группе»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07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8526"/>
            <a:ext cx="3861054" cy="6353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9476"/>
            <a:ext cx="3861054" cy="63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3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41"/>
            <a:ext cx="9323512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043608" y="404663"/>
            <a:ext cx="7624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Проблемы,</a:t>
            </a:r>
            <a:r>
              <a:rPr lang="ru-RU" sz="3200" b="1" baseline="0" dirty="0" smtClean="0">
                <a:solidFill>
                  <a:srgbClr val="002060"/>
                </a:solidFill>
              </a:rPr>
              <a:t> с которыми мы сталкиваемся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5" y="1844824"/>
            <a:ext cx="772551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1.</a:t>
            </a:r>
            <a:r>
              <a:rPr lang="ru-RU" sz="2400" b="1" baseline="0" dirty="0" smtClean="0"/>
              <a:t> Психофизиологические особенности:</a:t>
            </a:r>
            <a:br>
              <a:rPr lang="ru-RU" sz="2400" b="1" baseline="0" dirty="0" smtClean="0"/>
            </a:br>
            <a:r>
              <a:rPr lang="ru-RU" sz="2400" baseline="0" dirty="0" smtClean="0"/>
              <a:t>У детей ещё не развита мелкая моторика и координация.</a:t>
            </a:r>
            <a:br>
              <a:rPr lang="ru-RU" sz="2400" baseline="0" dirty="0" smtClean="0"/>
            </a:br>
            <a:r>
              <a:rPr lang="ru-RU" sz="2400" baseline="0" dirty="0" smtClean="0"/>
              <a:t>Труд часто заканчивается «беспорядком» (разлитая вода,</a:t>
            </a:r>
            <a:br>
              <a:rPr lang="ru-RU" sz="2400" baseline="0" dirty="0" smtClean="0"/>
            </a:br>
            <a:r>
              <a:rPr lang="ru-RU" sz="2400" baseline="0" dirty="0" smtClean="0"/>
              <a:t> рассыпанный песок).</a:t>
            </a:r>
            <a:br>
              <a:rPr lang="ru-RU" sz="2400" baseline="0" dirty="0" smtClean="0"/>
            </a:br>
            <a:r>
              <a:rPr lang="ru-RU" sz="2400" baseline="0" dirty="0" smtClean="0"/>
              <a:t/>
            </a:r>
            <a:br>
              <a:rPr lang="ru-RU" sz="2400" baseline="0" dirty="0" smtClean="0"/>
            </a:br>
            <a:r>
              <a:rPr lang="ru-RU" sz="2400" b="1" baseline="0" dirty="0" smtClean="0"/>
              <a:t>2. Замена труда игрой: </a:t>
            </a:r>
            <a:r>
              <a:rPr lang="ru-RU" sz="2400" baseline="0" dirty="0" smtClean="0"/>
              <a:t>Тонкая грань</a:t>
            </a:r>
            <a:r>
              <a:rPr lang="ru-RU" sz="2400" dirty="0" smtClean="0"/>
              <a:t> между тем, когда </a:t>
            </a:r>
            <a:br>
              <a:rPr lang="ru-RU" sz="2400" dirty="0" smtClean="0"/>
            </a:br>
            <a:r>
              <a:rPr lang="ru-RU" sz="2400" dirty="0" smtClean="0"/>
              <a:t>ребенок «играет в работу» и когда он действительно </a:t>
            </a:r>
            <a:br>
              <a:rPr lang="ru-RU" sz="2400" dirty="0" smtClean="0"/>
            </a:br>
            <a:r>
              <a:rPr lang="ru-RU" sz="2400" dirty="0" smtClean="0"/>
              <a:t>выполняет поручение.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325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87625" y="1556792"/>
            <a:ext cx="67556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3. </a:t>
            </a:r>
            <a:r>
              <a:rPr lang="ru-RU" sz="2400" b="1" dirty="0" err="1" smtClean="0"/>
              <a:t>Гиперопека</a:t>
            </a:r>
            <a:r>
              <a:rPr lang="ru-RU" sz="2400" b="1" dirty="0" smtClean="0"/>
              <a:t> родителей: </a:t>
            </a:r>
            <a:r>
              <a:rPr lang="ru-RU" sz="2400" dirty="0" smtClean="0"/>
              <a:t>Часто дома детям </a:t>
            </a:r>
            <a:br>
              <a:rPr lang="ru-RU" sz="2400" dirty="0" smtClean="0"/>
            </a:br>
            <a:r>
              <a:rPr lang="ru-RU" sz="2400" dirty="0" smtClean="0"/>
              <a:t>не дают проявлять самостоятельность, что </a:t>
            </a:r>
            <a:br>
              <a:rPr lang="ru-RU" sz="2400" dirty="0" smtClean="0"/>
            </a:br>
            <a:r>
              <a:rPr lang="ru-RU" sz="2400" dirty="0" smtClean="0"/>
              <a:t>тормозит формирование навыков в саду.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4. Дефицит времени: </a:t>
            </a:r>
            <a:r>
              <a:rPr lang="ru-RU" sz="2400" dirty="0" smtClean="0"/>
              <a:t>В режиме дня яслей</a:t>
            </a:r>
            <a:br>
              <a:rPr lang="ru-RU" sz="2400" dirty="0" smtClean="0"/>
            </a:br>
            <a:r>
              <a:rPr lang="ru-RU" sz="2400" dirty="0" smtClean="0"/>
              <a:t>много времени уходит на режимные моменты,</a:t>
            </a:r>
            <a:br>
              <a:rPr lang="ru-RU" sz="2400" dirty="0" smtClean="0"/>
            </a:br>
            <a:r>
              <a:rPr lang="ru-RU" sz="2400" dirty="0" smtClean="0"/>
              <a:t>и на вдумчивое обучение навыкам его порой </a:t>
            </a:r>
            <a:br>
              <a:rPr lang="ru-RU" sz="2400" dirty="0" smtClean="0"/>
            </a:br>
            <a:r>
              <a:rPr lang="ru-RU" sz="2400" dirty="0" smtClean="0"/>
              <a:t>не хватает.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963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67743" y="362134"/>
            <a:ext cx="4272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Перспективы развития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0971" y="1124744"/>
            <a:ext cx="70858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/>
              <a:t>Создание «Центров практической жизни»:</a:t>
            </a:r>
            <a:br>
              <a:rPr lang="ru-RU" sz="2400" b="1" dirty="0" smtClean="0"/>
            </a:br>
            <a:r>
              <a:rPr lang="ru-RU" sz="2400" dirty="0" smtClean="0"/>
              <a:t>По методике </a:t>
            </a:r>
            <a:r>
              <a:rPr lang="ru-RU" sz="2400" dirty="0" err="1" smtClean="0"/>
              <a:t>Монтессори</a:t>
            </a:r>
            <a:r>
              <a:rPr lang="ru-RU" sz="2400" dirty="0" smtClean="0"/>
              <a:t>, где у ребенка в свободном доступе есть настоящие ( но безопасные) предметы: маленькие леечки, щеточки, салфетки.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51325" y="3058572"/>
            <a:ext cx="6658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buFont typeface="Arial" pitchFamily="34" charset="0"/>
              <a:buChar char="•"/>
            </a:pPr>
            <a:r>
              <a:rPr lang="ru-RU" sz="2400" b="1" dirty="0" smtClean="0"/>
              <a:t>Работа с родителями: </a:t>
            </a:r>
            <a:r>
              <a:rPr lang="ru-RU" sz="2400" dirty="0" smtClean="0"/>
              <a:t>Проведение мастер-классов «Я сам!», чтобы закрепить навыки обслуживания дома.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1325" y="4365104"/>
            <a:ext cx="6658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buFont typeface="Arial" pitchFamily="34" charset="0"/>
              <a:buChar char="•"/>
            </a:pPr>
            <a:r>
              <a:rPr lang="ru-RU" sz="2400" b="1" dirty="0" smtClean="0"/>
              <a:t>Использование</a:t>
            </a:r>
            <a:r>
              <a:rPr lang="ru-RU" sz="2400" b="1" baseline="0" dirty="0" smtClean="0"/>
              <a:t> ИКТ: </a:t>
            </a:r>
            <a:r>
              <a:rPr lang="ru-RU" sz="2400" baseline="0" dirty="0" smtClean="0"/>
              <a:t>Просмотр коротких мультфильмов или презентаций о профессиях взрослых, чтобы расширить представления о труде.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796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9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627784" y="836712"/>
            <a:ext cx="3906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Заключение</a:t>
            </a:r>
            <a:r>
              <a:rPr lang="ru-RU" sz="3200" b="1" baseline="0" dirty="0" smtClean="0">
                <a:solidFill>
                  <a:srgbClr val="002060"/>
                </a:solidFill>
              </a:rPr>
              <a:t> (Вывод)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6287" y="1700808"/>
            <a:ext cx="8062335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smtClean="0"/>
              <a:t>Интеграция</a:t>
            </a:r>
            <a:r>
              <a:rPr lang="ru-RU" sz="2800" baseline="0" dirty="0" smtClean="0"/>
              <a:t> труда в первой младшей группе</a:t>
            </a:r>
            <a:br>
              <a:rPr lang="ru-RU" sz="2800" baseline="0" dirty="0" smtClean="0"/>
            </a:br>
            <a:r>
              <a:rPr lang="ru-RU" sz="2800" baseline="0" dirty="0" smtClean="0"/>
              <a:t> эффективна только тогда, когда она </a:t>
            </a:r>
            <a:br>
              <a:rPr lang="ru-RU" sz="2800" baseline="0" dirty="0" smtClean="0"/>
            </a:br>
            <a:r>
              <a:rPr lang="ru-RU" sz="2800" b="1" baseline="0" dirty="0" smtClean="0"/>
              <a:t>эмоционально окрашена.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dirty="0" smtClean="0"/>
              <a:t>Для</a:t>
            </a:r>
            <a:r>
              <a:rPr lang="ru-RU" sz="2800" dirty="0"/>
              <a:t> </a:t>
            </a:r>
            <a:r>
              <a:rPr lang="ru-RU" sz="2800" dirty="0" smtClean="0"/>
              <a:t>ребенка 2-3 лет труд- это радость открытия </a:t>
            </a:r>
            <a:br>
              <a:rPr lang="ru-RU" sz="2800" dirty="0" smtClean="0"/>
            </a:br>
            <a:r>
              <a:rPr lang="ru-RU" sz="2800" dirty="0" smtClean="0"/>
              <a:t>своих возможностей. Наша задача- не перегрузить </a:t>
            </a:r>
            <a:br>
              <a:rPr lang="ru-RU" sz="2800" dirty="0" smtClean="0"/>
            </a:br>
            <a:r>
              <a:rPr lang="ru-RU" sz="2800" dirty="0" smtClean="0"/>
              <a:t>их обязанностями, а поддержать искру «Я сам!»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5411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666"/>
            <a:ext cx="9144000" cy="7042666"/>
          </a:xfrm>
        </p:spPr>
      </p:pic>
      <p:sp>
        <p:nvSpPr>
          <p:cNvPr id="5" name="Прямоугольник 4"/>
          <p:cNvSpPr/>
          <p:nvPr/>
        </p:nvSpPr>
        <p:spPr>
          <a:xfrm>
            <a:off x="1333778" y="548680"/>
            <a:ext cx="6162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2936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55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2"/>
            <a:ext cx="936002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400308"/>
            <a:ext cx="6921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Введение: почему это важно в яслях?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83560" y="1647164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Труд в этом возрасте- это не результат,</a:t>
            </a:r>
            <a:r>
              <a:rPr lang="ru-RU" sz="2400" dirty="0"/>
              <a:t> </a:t>
            </a:r>
            <a:r>
              <a:rPr lang="ru-RU" sz="2400" dirty="0" smtClean="0"/>
              <a:t>а процесс и игра. </a:t>
            </a:r>
            <a:br>
              <a:rPr lang="ru-RU" sz="2400" dirty="0" smtClean="0"/>
            </a:br>
            <a:r>
              <a:rPr lang="ru-RU" sz="2400" dirty="0" smtClean="0"/>
              <a:t>Наша цель не «научить мыть пол», а сформировать</a:t>
            </a:r>
            <a:br>
              <a:rPr lang="ru-RU" sz="2400" dirty="0" smtClean="0"/>
            </a:br>
            <a:r>
              <a:rPr lang="ru-RU" sz="2400" dirty="0" smtClean="0"/>
              <a:t> готовность к действию и положительное отношение к</a:t>
            </a:r>
            <a:r>
              <a:rPr lang="ru-RU" sz="2400" dirty="0"/>
              <a:t> </a:t>
            </a:r>
            <a:r>
              <a:rPr lang="ru-RU" sz="2400" dirty="0" smtClean="0"/>
              <a:t>труду через интеграцию во все области: познание, общение и физическое развитие.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3" y="908720"/>
            <a:ext cx="4112382" cy="587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8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04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724128" y="1196752"/>
            <a:ext cx="3168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Труд в природе: </a:t>
            </a:r>
            <a:r>
              <a:rPr lang="ru-RU" sz="2400" dirty="0" smtClean="0">
                <a:solidFill>
                  <a:srgbClr val="002060"/>
                </a:solidFill>
              </a:rPr>
              <a:t>Полив растений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вместе с воспитателем, наблюдение за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тем, как взрослый рыхлит землю.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Интеграция с «Познавательным развитием».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8" y="764704"/>
            <a:ext cx="533163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8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4379254" cy="6192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86105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4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97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51720" y="339803"/>
            <a:ext cx="4027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Хозяйственно-бытовой труд: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340768"/>
            <a:ext cx="2952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Посильная</a:t>
            </a:r>
            <a:r>
              <a:rPr lang="ru-RU" sz="2400" baseline="0" dirty="0" smtClean="0">
                <a:solidFill>
                  <a:srgbClr val="002060"/>
                </a:solidFill>
              </a:rPr>
              <a:t> помощь взрослому.</a:t>
            </a:r>
            <a:br>
              <a:rPr lang="ru-RU" sz="2400" baseline="0" dirty="0" smtClean="0">
                <a:solidFill>
                  <a:srgbClr val="002060"/>
                </a:solidFill>
              </a:rPr>
            </a:br>
            <a:r>
              <a:rPr lang="ru-RU" sz="2400" i="1" baseline="0" dirty="0" smtClean="0">
                <a:solidFill>
                  <a:srgbClr val="002060"/>
                </a:solidFill>
              </a:rPr>
              <a:t>Пример</a:t>
            </a:r>
            <a:r>
              <a:rPr lang="ru-RU" sz="2400" baseline="0" dirty="0" smtClean="0">
                <a:solidFill>
                  <a:srgbClr val="002060"/>
                </a:solidFill>
              </a:rPr>
              <a:t>: Собрать игрушки после игры,</a:t>
            </a:r>
            <a:br>
              <a:rPr lang="ru-RU" sz="2400" baseline="0" dirty="0" smtClean="0">
                <a:solidFill>
                  <a:srgbClr val="002060"/>
                </a:solidFill>
              </a:rPr>
            </a:br>
            <a:r>
              <a:rPr lang="ru-RU" sz="2400" baseline="0" dirty="0" smtClean="0">
                <a:solidFill>
                  <a:srgbClr val="002060"/>
                </a:solidFill>
              </a:rPr>
              <a:t> протереть пыль на полочках (имитация).</a:t>
            </a:r>
            <a:br>
              <a:rPr lang="ru-RU" sz="2400" baseline="0" dirty="0" smtClean="0">
                <a:solidFill>
                  <a:srgbClr val="002060"/>
                </a:solidFill>
              </a:rPr>
            </a:br>
            <a:r>
              <a:rPr lang="ru-RU" sz="2400" baseline="0" dirty="0" smtClean="0">
                <a:solidFill>
                  <a:srgbClr val="002060"/>
                </a:solidFill>
              </a:rPr>
              <a:t>Это</a:t>
            </a:r>
            <a:r>
              <a:rPr lang="ru-RU" sz="2400" dirty="0" smtClean="0">
                <a:solidFill>
                  <a:srgbClr val="002060"/>
                </a:solidFill>
              </a:rPr>
              <a:t> интегрируется с областью «Социально-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коммуникативное развитие» 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9" y="1136154"/>
            <a:ext cx="5472608" cy="493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1" y="337497"/>
            <a:ext cx="3861054" cy="63539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337497"/>
            <a:ext cx="3865563" cy="635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24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899592" y="334839"/>
            <a:ext cx="7617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Практический опыт ( что мы уже делаем)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1844824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Самообслуживание как база: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Интеграция с областью «Физическое развитие». Учимся самостоятельно (или с минимальной помощью)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одеваться, пользоваться ложкой,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мыть руки.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861054" cy="53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7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9590"/>
            <a:ext cx="3861054" cy="6408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9590"/>
            <a:ext cx="386105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6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5148064" y="1556792"/>
            <a:ext cx="26713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Игровые ситуации: </a:t>
            </a:r>
            <a:r>
              <a:rPr lang="ru-RU" sz="2400" dirty="0" smtClean="0">
                <a:solidFill>
                  <a:srgbClr val="002060"/>
                </a:solidFill>
              </a:rPr>
              <a:t>Дидактические игры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«Поможем кукле Кате накрыть  на стол»,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«Постираем платье для куклы»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3096"/>
            <a:ext cx="3861054" cy="569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71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188</Words>
  <Application>Microsoft Office PowerPoint</Application>
  <PresentationFormat>Экран (4:3)</PresentationFormat>
  <Paragraphs>43</Paragraphs>
  <Slides>15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20</cp:revision>
  <dcterms:created xsi:type="dcterms:W3CDTF">2026-04-28T18:02:11Z</dcterms:created>
  <dcterms:modified xsi:type="dcterms:W3CDTF">2026-05-12T11:02:28Z</dcterms:modified>
</cp:coreProperties>
</file>